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80" r:id="rId6"/>
    <p:sldId id="260" r:id="rId7"/>
    <p:sldId id="281" r:id="rId8"/>
    <p:sldId id="261" r:id="rId9"/>
    <p:sldId id="262" r:id="rId10"/>
    <p:sldId id="263" r:id="rId11"/>
    <p:sldId id="264" r:id="rId12"/>
    <p:sldId id="282" r:id="rId13"/>
    <p:sldId id="279" r:id="rId14"/>
  </p:sldIdLst>
  <p:sldSz cx="12192000" cy="6858000"/>
  <p:notesSz cx="6858000" cy="9144000"/>
  <p:embeddedFontLs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Yu Gothic UI" panose="020B0500000000000000" pitchFamily="34" charset="-128"/>
      <p:regular r:id="rId21"/>
      <p:bold r:id="rId22"/>
    </p:embeddedFont>
    <p:embeddedFont>
      <p:font typeface="Helvetica" panose="020B0604020202020204" pitchFamily="34" charset="0"/>
      <p:regular r:id="rId23"/>
      <p:bold r:id="rId24"/>
      <p:italic r:id="rId25"/>
      <p:boldItalic r:id="rId26"/>
    </p:embeddedFont>
    <p:embeddedFont>
      <p:font typeface="Yu Gothic Light" panose="020B0300000000000000" pitchFamily="34" charset="-128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256" autoAdjust="0"/>
  </p:normalViewPr>
  <p:slideViewPr>
    <p:cSldViewPr snapToGrid="0">
      <p:cViewPr varScale="1">
        <p:scale>
          <a:sx n="107" d="100"/>
          <a:sy n="107" d="100"/>
        </p:scale>
        <p:origin x="7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jp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Clique para editar o estilo do subtítulo do Modelo Global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57141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00695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66544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Diapositivo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95401" y="1873584"/>
            <a:ext cx="5120640" cy="2560320"/>
          </a:xfrm>
        </p:spPr>
        <p:txBody>
          <a:bodyPr anchor="b">
            <a:normAutofit/>
          </a:bodyPr>
          <a:lstStyle>
            <a:lvl1pPr algn="l">
              <a:defRPr sz="4000">
                <a:solidFill>
                  <a:schemeClr val="tx1"/>
                </a:solidFill>
              </a:defRPr>
            </a:lvl1pPr>
          </a:lstStyle>
          <a:p>
            <a:r>
              <a:rPr lang="pt-PT" smtClean="0"/>
              <a:t>Clique para editar o estilo</a:t>
            </a:r>
            <a:endParaRPr lang="pt-PT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295401" y="4572000"/>
            <a:ext cx="5120640" cy="1600200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Clique para editar o estilo do subtítulo do Modelo Global</a:t>
            </a:r>
            <a:endParaRPr lang="pt-PT" dirty="0"/>
          </a:p>
        </p:txBody>
      </p:sp>
      <p:sp>
        <p:nvSpPr>
          <p:cNvPr id="15" name="Marcador de Posição da Imagem 14"/>
          <p:cNvSpPr>
            <a:spLocks noGrp="1"/>
          </p:cNvSpPr>
          <p:nvPr>
            <p:ph type="pic" sz="quarter" idx="10"/>
          </p:nvPr>
        </p:nvSpPr>
        <p:spPr>
          <a:xfrm>
            <a:off x="6743703" y="0"/>
            <a:ext cx="5448297" cy="6858000"/>
          </a:xfrm>
          <a:custGeom>
            <a:avLst/>
            <a:gdLst>
              <a:gd name="connsiteX0" fmla="*/ 0 w 5448297"/>
              <a:gd name="connsiteY0" fmla="*/ 0 h 6858000"/>
              <a:gd name="connsiteX1" fmla="*/ 5448297 w 5448297"/>
              <a:gd name="connsiteY1" fmla="*/ 0 h 6858000"/>
              <a:gd name="connsiteX2" fmla="*/ 5448297 w 5448297"/>
              <a:gd name="connsiteY2" fmla="*/ 6858000 h 6858000"/>
              <a:gd name="connsiteX3" fmla="*/ 338667 w 5448297"/>
              <a:gd name="connsiteY3" fmla="*/ 6858000 h 6858000"/>
              <a:gd name="connsiteX4" fmla="*/ 1185333 w 5448297"/>
              <a:gd name="connsiteY4" fmla="*/ 43370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48297" h="6858000">
                <a:moveTo>
                  <a:pt x="0" y="0"/>
                </a:moveTo>
                <a:lnTo>
                  <a:pt x="5448297" y="0"/>
                </a:lnTo>
                <a:lnTo>
                  <a:pt x="5448297" y="6858000"/>
                </a:lnTo>
                <a:lnTo>
                  <a:pt x="338667" y="6858000"/>
                </a:lnTo>
                <a:lnTo>
                  <a:pt x="1185333" y="433705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 tIns="365760">
            <a:no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</a:lstStyle>
          <a:p>
            <a:r>
              <a:rPr lang="pt-PT" smtClean="0"/>
              <a:t>Clique no ícone para adicionar uma imagem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83467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52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7598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059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2785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8384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0502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15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Editar os estilos de texto do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304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</a:t>
            </a:r>
            <a:endParaRPr lang="en-GB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Editar os estilos de texto do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en-GB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63B6C3-D5CD-4108-BE0B-4B4236FF848F}" type="datetimeFigureOut">
              <a:rPr lang="en-GB" smtClean="0"/>
              <a:t>04/10/2017</a:t>
            </a:fld>
            <a:endParaRPr lang="en-GB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38445-CB7F-4D53-8DB1-C9B91C31EFA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099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guelangelo78/Renesas-MCU-Car-Rally-2018-USW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86041" y="1972728"/>
            <a:ext cx="7221582" cy="2560320"/>
          </a:xfrm>
        </p:spPr>
        <p:txBody>
          <a:bodyPr>
            <a:normAutofit/>
          </a:bodyPr>
          <a:lstStyle/>
          <a:p>
            <a:pPr algn="l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GB" sz="3600" b="1" dirty="0" smtClean="0">
                <a:solidFill>
                  <a:srgbClr val="002060"/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Khmer UI" panose="020B0502040204020203" pitchFamily="34" charset="0"/>
              </a:rPr>
              <a:t>Renesas MCU Car Rally 2018</a:t>
            </a:r>
            <a:r>
              <a:rPr lang="pt-PT" dirty="0" smtClean="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pt-PT" dirty="0" smtClean="0">
                <a:solidFill>
                  <a:srgbClr val="595959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pt-PT" sz="4000" b="0" i="0" dirty="0">
              <a:solidFill>
                <a:srgbClr val="59595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39454" y="3879641"/>
            <a:ext cx="5120640" cy="1600200"/>
          </a:xfrm>
        </p:spPr>
        <p:txBody>
          <a:bodyPr/>
          <a:lstStyle/>
          <a:p>
            <a:pPr marL="0" indent="0" algn="l">
              <a:buNone/>
            </a:pPr>
            <a:r>
              <a:rPr lang="en-US" dirty="0" smtClean="0">
                <a:latin typeface="+mj-lt"/>
              </a:rPr>
              <a:t>Weekly Report</a:t>
            </a:r>
            <a:endParaRPr lang="en-US" sz="2400" b="0" i="0" dirty="0">
              <a:latin typeface="+mj-lt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639454" y="5545605"/>
            <a:ext cx="464139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Students:</a:t>
            </a:r>
          </a:p>
          <a:p>
            <a:r>
              <a:rPr lang="en-GB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13013521</a:t>
            </a:r>
            <a:r>
              <a:rPr lang="en-GB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</a:t>
            </a:r>
            <a:r>
              <a:rPr lang="en-GB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Thomas Brown </a:t>
            </a:r>
            <a:r>
              <a:rPr lang="en-GB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– </a:t>
            </a:r>
            <a:r>
              <a:rPr lang="en-GB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MEng Electrical and Electronic Engineering</a:t>
            </a:r>
            <a:endParaRPr lang="en-GB" sz="800" dirty="0">
              <a:solidFill>
                <a:schemeClr val="tx1">
                  <a:lumMod val="50000"/>
                  <a:lumOff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r>
              <a:rPr lang="en-GB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14031329 Miguel Santos –</a:t>
            </a:r>
            <a:r>
              <a:rPr lang="en-GB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 MEng Computer Systems Engineering</a:t>
            </a:r>
          </a:p>
          <a:p>
            <a:pPr algn="ctr"/>
            <a:endParaRPr lang="en-GB" sz="800" dirty="0" smtClean="0">
              <a:solidFill>
                <a:schemeClr val="tx1">
                  <a:lumMod val="50000"/>
                  <a:lumOff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r>
              <a:rPr lang="en-GB" sz="1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Lecturer:</a:t>
            </a:r>
          </a:p>
          <a:p>
            <a:r>
              <a:rPr lang="en-GB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Prof Gouping Liu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2201776" y="195392"/>
            <a:ext cx="4641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Faculty of Computing, Engineering and Science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2529438" y="436951"/>
            <a:ext cx="46413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University of South Wales – 2017/18</a:t>
            </a:r>
          </a:p>
          <a:p>
            <a:endParaRPr lang="en-GB" sz="14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2852459" y="904656"/>
            <a:ext cx="2311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endParaRPr lang="en-GB" dirty="0"/>
          </a:p>
        </p:txBody>
      </p:sp>
      <p:sp>
        <p:nvSpPr>
          <p:cNvPr id="30" name="Retângulo 29"/>
          <p:cNvSpPr/>
          <p:nvPr/>
        </p:nvSpPr>
        <p:spPr>
          <a:xfrm rot="20571027">
            <a:off x="7161720" y="-112802"/>
            <a:ext cx="58493" cy="4605158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1" name="Retângulo 30"/>
          <p:cNvSpPr/>
          <p:nvPr/>
        </p:nvSpPr>
        <p:spPr>
          <a:xfrm rot="1276591">
            <a:off x="7331677" y="4259756"/>
            <a:ext cx="70019" cy="270561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050" name="Picture 2" descr="uni_usw_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60" y="0"/>
            <a:ext cx="1511300" cy="155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Marcador de Posição da Imagem 5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" t="390" r="10630" b="390"/>
          <a:stretch/>
        </p:blipFill>
        <p:spPr>
          <a:xfrm>
            <a:off x="6539958" y="0"/>
            <a:ext cx="6120000" cy="6858000"/>
          </a:xfrm>
        </p:spPr>
      </p:pic>
    </p:spTree>
    <p:extLst>
      <p:ext uri="{BB962C8B-B14F-4D97-AF65-F5344CB8AC3E}">
        <p14:creationId xmlns:p14="http://schemas.microsoft.com/office/powerpoint/2010/main" val="3410980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Future proposals</a:t>
            </a:r>
            <a:endParaRPr lang="en-GB" sz="36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10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6" name="Retângulo 25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Marcador de Posição de Conteúdo 2"/>
          <p:cNvSpPr>
            <a:spLocks noGrp="1"/>
          </p:cNvSpPr>
          <p:nvPr>
            <p:ph idx="1"/>
          </p:nvPr>
        </p:nvSpPr>
        <p:spPr>
          <a:xfrm>
            <a:off x="838200" y="1499054"/>
            <a:ext cx="10515600" cy="4351338"/>
          </a:xfrm>
        </p:spPr>
        <p:txBody>
          <a:bodyPr>
            <a:noAutofit/>
          </a:bodyPr>
          <a:lstStyle/>
          <a:p>
            <a:r>
              <a:rPr lang="en-GB" sz="18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In addition to improving the current proposals, we will also be planning to add:</a:t>
            </a:r>
          </a:p>
          <a:p>
            <a:endParaRPr lang="en-GB" sz="1800" dirty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lvl="1"/>
            <a:r>
              <a:rPr lang="en-GB" sz="16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Line tracker sensor control aid – needs research.</a:t>
            </a:r>
          </a:p>
          <a:p>
            <a:pPr lvl="1"/>
            <a:endParaRPr lang="en-GB" sz="1600" b="1" dirty="0" smtClean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lvl="1">
              <a:lnSpc>
                <a:spcPct val="150000"/>
              </a:lnSpc>
            </a:pPr>
            <a:r>
              <a:rPr lang="en-GB" sz="16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Complex data logging – collects the car’s movement data and plots into a graph what an ideal path should look like versus what the actual data is. This will let us know what parameters need to be tuned.</a:t>
            </a:r>
            <a:endParaRPr lang="en-GB" sz="1600" dirty="0" smtClean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9215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Next week…</a:t>
            </a:r>
            <a:endParaRPr lang="en-GB" sz="36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11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6" name="Retângulo 25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Marcador de Posição de Conteúdo 2"/>
          <p:cNvSpPr>
            <a:spLocks noGrp="1"/>
          </p:cNvSpPr>
          <p:nvPr>
            <p:ph idx="1"/>
          </p:nvPr>
        </p:nvSpPr>
        <p:spPr>
          <a:xfrm>
            <a:off x="838200" y="1499054"/>
            <a:ext cx="10515600" cy="435133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GB" sz="18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According to the roadmap, next week’s report should cover t</a:t>
            </a: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he car’s hardware, which includes the speed controller for the DC motor.</a:t>
            </a:r>
            <a:endParaRPr lang="en-GB" sz="1600" dirty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GB" sz="1800" dirty="0" smtClean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GB" sz="18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If the hardware is still not available this week, then the focus will be redirected into the design and planning of the project; mainly into the feature proposals and the circuit design of the speed </a:t>
            </a:r>
            <a:r>
              <a:rPr lang="en-GB" sz="1800" smtClean="0"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controller.</a:t>
            </a:r>
            <a:endParaRPr lang="en-GB" sz="1800" dirty="0" smtClean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965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Extras</a:t>
            </a:r>
            <a:endParaRPr lang="en-GB" sz="36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12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6" name="Retângulo 25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Marcador de Posição de Conteúdo 2"/>
          <p:cNvSpPr>
            <a:spLocks noGrp="1"/>
          </p:cNvSpPr>
          <p:nvPr>
            <p:ph idx="1"/>
          </p:nvPr>
        </p:nvSpPr>
        <p:spPr>
          <a:xfrm>
            <a:off x="838200" y="1499054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GB" sz="1800" dirty="0" smtClean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GB" sz="1800" dirty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en-GB" sz="18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This project is being created and hosted on the GitHub website, at the URL below: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en-GB" sz="1600" b="1" u="sng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  <a:hlinkClick r:id="rId2"/>
              </a:rPr>
              <a:t>https://github.com/miguelangelo78/Renesas-MCU-Car-Rally-2018-USW</a:t>
            </a:r>
            <a:endParaRPr lang="en-GB" sz="1600" b="1" u="sng" dirty="0" smtClean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endParaRPr lang="en-GB" sz="1600" dirty="0" smtClean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en-GB" sz="18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In addition, the team members are using Skype as a means of communication</a:t>
            </a:r>
            <a:endParaRPr lang="en-GB" sz="1800" dirty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024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idx="4294967295"/>
          </p:nvPr>
        </p:nvSpPr>
        <p:spPr>
          <a:xfrm>
            <a:off x="393571" y="2346901"/>
            <a:ext cx="9144000" cy="2387600"/>
          </a:xfrm>
        </p:spPr>
        <p:txBody>
          <a:bodyPr>
            <a:normAutofit/>
          </a:bodyPr>
          <a:lstStyle/>
          <a:p>
            <a:r>
              <a:rPr lang="en-GB" sz="11500" dirty="0" smtClean="0">
                <a:solidFill>
                  <a:schemeClr val="bg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Questions</a:t>
            </a:r>
            <a:r>
              <a:rPr lang="pt-PT" sz="11500" dirty="0" smtClean="0">
                <a:solidFill>
                  <a:schemeClr val="bg1"/>
                </a:solidFill>
                <a:latin typeface="Yu Gothic Light" panose="020B0300000000000000" pitchFamily="34" charset="-128"/>
                <a:ea typeface="Yu Gothic Light" panose="020B0300000000000000" pitchFamily="34" charset="-128"/>
              </a:rPr>
              <a:t>?</a:t>
            </a:r>
            <a:endParaRPr lang="pt-PT" sz="11500" dirty="0">
              <a:solidFill>
                <a:schemeClr val="bg1"/>
              </a:solidFill>
              <a:latin typeface="Yu Gothic Light" panose="020B0300000000000000" pitchFamily="34" charset="-128"/>
              <a:ea typeface="Yu Gothic Light" panose="020B03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101633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6507526"/>
            <a:ext cx="12192000" cy="361314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Browallia New" panose="020B0604020202020204" pitchFamily="34" charset="-34"/>
              </a:rPr>
              <a:t>Week 3 – 4 October 2017</a:t>
            </a:r>
            <a:endParaRPr lang="en-GB" dirty="0">
              <a:latin typeface="Yu Gothic UI" panose="020B0500000000000000" pitchFamily="34" charset="-128"/>
              <a:ea typeface="Yu Gothic UI" panose="020B0500000000000000" pitchFamily="34" charset="-128"/>
              <a:cs typeface="Browallia New" panose="020B0604020202020204" pitchFamily="34" charset="-34"/>
            </a:endParaRPr>
          </a:p>
        </p:txBody>
      </p:sp>
      <p:sp>
        <p:nvSpPr>
          <p:cNvPr id="10" name="Marcador de Posição de Conteúdo 9"/>
          <p:cNvSpPr>
            <a:spLocks noGrp="1"/>
          </p:cNvSpPr>
          <p:nvPr>
            <p:ph idx="1"/>
          </p:nvPr>
        </p:nvSpPr>
        <p:spPr>
          <a:xfrm>
            <a:off x="838201" y="1825625"/>
            <a:ext cx="11173690" cy="4351338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Main project goals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Desired features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Roadmap</a:t>
            </a:r>
            <a:endParaRPr lang="en-GB" sz="3600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Current proposals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Discarded feature proposals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Future proposals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Next week…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en-GB" sz="24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Helvetica" panose="020B0604020202020204" pitchFamily="34" charset="0"/>
              </a:rPr>
              <a:t>Extras</a:t>
            </a:r>
          </a:p>
          <a:p>
            <a:pPr>
              <a:lnSpc>
                <a:spcPct val="150000"/>
              </a:lnSpc>
            </a:pPr>
            <a:endParaRPr lang="en-GB" sz="1800" dirty="0" smtClean="0">
              <a:solidFill>
                <a:schemeClr val="bg2">
                  <a:lumMod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Helvetica" panose="020B0604020202020204" pitchFamily="34" charset="0"/>
            </a:endParaRPr>
          </a:p>
        </p:txBody>
      </p:sp>
      <p:sp>
        <p:nvSpPr>
          <p:cNvPr id="3" name="Marcador de Posição do Número do Diapositivo 2"/>
          <p:cNvSpPr>
            <a:spLocks noGrp="1"/>
          </p:cNvSpPr>
          <p:nvPr>
            <p:ph type="sldNum" sz="quarter" idx="12"/>
          </p:nvPr>
        </p:nvSpPr>
        <p:spPr>
          <a:xfrm>
            <a:off x="8617527" y="6492875"/>
            <a:ext cx="2743200" cy="365125"/>
          </a:xfrm>
        </p:spPr>
        <p:txBody>
          <a:bodyPr/>
          <a:lstStyle/>
          <a:p>
            <a:fld id="{4BFB379D-E116-4917-8EE6-11EB63CDF226}" type="slidenum">
              <a:rPr lang="en-GB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2</a:t>
            </a:fld>
            <a:endParaRPr lang="en-GB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507526"/>
            <a:ext cx="34163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Retângulo 15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2327" y="2563351"/>
            <a:ext cx="6530400" cy="247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09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Main project goals</a:t>
            </a:r>
            <a:endParaRPr lang="en-GB" sz="40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3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30" name="CaixaDeTexto 29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" name="Retângulo 19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Marcador de Posição de Conteúdo 8"/>
          <p:cNvSpPr>
            <a:spLocks noGrp="1"/>
          </p:cNvSpPr>
          <p:nvPr>
            <p:ph idx="1"/>
          </p:nvPr>
        </p:nvSpPr>
        <p:spPr>
          <a:xfrm>
            <a:off x="845127" y="1828800"/>
            <a:ext cx="7546397" cy="4351337"/>
          </a:xfrm>
        </p:spPr>
        <p:txBody>
          <a:bodyPr>
            <a:normAutofit/>
          </a:bodyPr>
          <a:lstStyle/>
          <a:p>
            <a:r>
              <a:rPr lang="en-GB" sz="24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This project aims for:</a:t>
            </a:r>
          </a:p>
          <a:p>
            <a:endParaRPr lang="en-GB" sz="2400" dirty="0" smtClean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20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Improving last year’s car in every aspect (software and hardware)</a:t>
            </a:r>
          </a:p>
          <a:p>
            <a:pPr lvl="1"/>
            <a:endParaRPr lang="en-GB" sz="2000" dirty="0" smtClean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20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Ensure the reliability and stability of the car in terms of hardware and drive control</a:t>
            </a:r>
          </a:p>
          <a:p>
            <a:pPr lvl="1"/>
            <a:endParaRPr lang="en-GB" sz="20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20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Innovating with clever software techniques to achieve competitive advantage</a:t>
            </a:r>
          </a:p>
          <a:p>
            <a:pPr lvl="1"/>
            <a:endParaRPr lang="en-GB" sz="20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2000" b="1" u="sng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Win 1</a:t>
            </a:r>
            <a:r>
              <a:rPr lang="en-GB" sz="2000" b="1" u="sng" baseline="300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st</a:t>
            </a:r>
            <a:r>
              <a:rPr lang="en-GB" sz="2000" b="1" u="sng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 place</a:t>
            </a: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2962" y="1735138"/>
            <a:ext cx="3038475" cy="379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90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Desired features</a:t>
            </a:r>
            <a:endParaRPr lang="en-GB" sz="40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4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0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In order to achieve these goals, the following “unique” features must be implemented:</a:t>
            </a:r>
          </a:p>
          <a:p>
            <a:pPr lvl="1"/>
            <a:endParaRPr lang="en-GB" sz="2000" b="1" dirty="0" smtClean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8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An improved and efficient PID controller for the locomotion of the car</a:t>
            </a:r>
          </a:p>
          <a:p>
            <a:pPr lvl="1"/>
            <a:endParaRPr lang="en-GB" sz="1800" b="1" dirty="0" smtClean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endParaRPr lang="en-GB" sz="18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8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Track line mapping/prediction using machine learning algorithms</a:t>
            </a:r>
          </a:p>
          <a:p>
            <a:pPr marL="457200" lvl="1" indent="0">
              <a:buNone/>
            </a:pPr>
            <a:endParaRPr lang="en-GB" sz="18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lvl="1" indent="0">
              <a:buNone/>
            </a:pPr>
            <a:endParaRPr lang="en-GB" sz="18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8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Simplified wireless link (Bluetooth) for debugging purposes only</a:t>
            </a:r>
            <a:endParaRPr lang="en-GB" sz="2000" b="1" dirty="0" smtClean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4678" y="4173202"/>
            <a:ext cx="1071109" cy="1071109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0050" y="5357816"/>
            <a:ext cx="2118859" cy="88661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0050" y="2244840"/>
            <a:ext cx="2133471" cy="175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020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Desired features</a:t>
            </a:r>
            <a:endParaRPr lang="en-GB" sz="40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5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Marcador de Posição de Conteúdo 8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sz="20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By combining these features, we could:</a:t>
            </a:r>
          </a:p>
          <a:p>
            <a:pPr lvl="1"/>
            <a:endParaRPr lang="en-GB" b="1" dirty="0" smtClean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8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Prevent instability which could cause the car to lose control and leave the track</a:t>
            </a:r>
          </a:p>
          <a:p>
            <a:pPr marL="457200" lvl="1" indent="0">
              <a:buNone/>
            </a:pPr>
            <a:endParaRPr lang="en-GB" sz="18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endParaRPr lang="en-GB" sz="1800" b="1" dirty="0" smtClean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8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Keep the car with its core momentum by reducing slowdowns in every </a:t>
            </a:r>
            <a:r>
              <a:rPr lang="en-GB" sz="1800" b="1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90º turn</a:t>
            </a:r>
          </a:p>
          <a:p>
            <a:pPr marL="457200" lvl="1" indent="0">
              <a:buNone/>
            </a:pPr>
            <a:endParaRPr lang="en-GB" sz="1800" b="1" dirty="0" smtClean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endParaRPr lang="en-GB" sz="18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>
              <a:lnSpc>
                <a:spcPct val="110000"/>
              </a:lnSpc>
            </a:pPr>
            <a:r>
              <a:rPr lang="en-GB" sz="18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Accelerate the car at its maximum speed on longer tracks (relies on track mapping algorithms)</a:t>
            </a:r>
          </a:p>
          <a:p>
            <a:pPr lvl="1"/>
            <a:endParaRPr lang="en-GB" sz="1800" b="1" dirty="0" smtClean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endParaRPr lang="en-GB" sz="18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>
              <a:lnSpc>
                <a:spcPct val="110000"/>
              </a:lnSpc>
            </a:pPr>
            <a:r>
              <a:rPr lang="en-GB" sz="18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Easily and quickly deploy/fix software wirelessly, thus speeding up the software development process dramatically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569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Roadmap</a:t>
            </a:r>
            <a:endParaRPr lang="en-GB" sz="36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6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7" name="Retângulo 26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Marcador de Posição de Conteúdo 13"/>
          <p:cNvSpPr>
            <a:spLocks noGrp="1"/>
          </p:cNvSpPr>
          <p:nvPr>
            <p:ph idx="1"/>
          </p:nvPr>
        </p:nvSpPr>
        <p:spPr>
          <a:xfrm>
            <a:off x="838200" y="1390650"/>
            <a:ext cx="11100262" cy="4351337"/>
          </a:xfrm>
        </p:spPr>
        <p:txBody>
          <a:bodyPr>
            <a:norm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Mounting the structure of the car: </a:t>
            </a:r>
            <a:r>
              <a:rPr lang="en-GB" sz="16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&lt;1 week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Designing and building extra circuitry: </a:t>
            </a:r>
            <a:r>
              <a:rPr lang="en-GB" sz="16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~1 week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Fixing </a:t>
            </a:r>
            <a:r>
              <a:rPr lang="en-GB" sz="1600" b="1" dirty="0" smtClean="0">
                <a:solidFill>
                  <a:schemeClr val="accent2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possible future </a:t>
            </a: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hardware problems: </a:t>
            </a:r>
            <a:r>
              <a:rPr lang="en-GB" sz="16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~4 days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Developing the core software: </a:t>
            </a:r>
            <a:r>
              <a:rPr lang="en-GB" sz="16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~1.5 weeks </a:t>
            </a:r>
            <a:r>
              <a:rPr lang="en-GB" sz="12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(learning curve) </a:t>
            </a:r>
            <a:r>
              <a:rPr lang="en-GB" sz="16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+ ~2 weeks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Introducing new features to the software (e.g. machine learning): </a:t>
            </a:r>
            <a:r>
              <a:rPr lang="en-GB" sz="16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~2 weeks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Correcting software bugs and finishing off the code into the release stage: </a:t>
            </a:r>
            <a:r>
              <a:rPr lang="en-GB" sz="16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~1.5 weeks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Testing software and hardware: </a:t>
            </a:r>
            <a:r>
              <a:rPr lang="en-GB" sz="16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~3 days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Benchmarking and parameter tuning: </a:t>
            </a:r>
            <a:r>
              <a:rPr lang="en-GB" sz="1600" b="1" dirty="0" smtClean="0">
                <a:solidFill>
                  <a:srgbClr val="00B050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~1 week</a:t>
            </a:r>
          </a:p>
          <a:p>
            <a:pPr marL="914400" lvl="1" indent="-457200">
              <a:buFont typeface="+mj-lt"/>
              <a:buAutoNum type="arabicPeriod"/>
            </a:pPr>
            <a:endParaRPr lang="en-GB" sz="2000" dirty="0" smtClean="0"/>
          </a:p>
          <a:p>
            <a:pPr marL="914400" lvl="1" indent="-457200">
              <a:buFont typeface="+mj-lt"/>
              <a:buAutoNum type="arabicPeriod"/>
            </a:pPr>
            <a:endParaRPr lang="en-GB" sz="2000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625" y="3697988"/>
            <a:ext cx="6905625" cy="261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583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Roadmap</a:t>
            </a:r>
            <a:endParaRPr lang="en-GB" sz="36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7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7" name="Retângulo 26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Marcador de Posição de Conteúdo 13"/>
          <p:cNvSpPr>
            <a:spLocks noGrp="1"/>
          </p:cNvSpPr>
          <p:nvPr>
            <p:ph idx="1"/>
          </p:nvPr>
        </p:nvSpPr>
        <p:spPr>
          <a:xfrm>
            <a:off x="838200" y="1390650"/>
            <a:ext cx="11100262" cy="435133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Summing all up: </a:t>
            </a:r>
          </a:p>
          <a:p>
            <a:pPr lvl="1"/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~11 weeks</a:t>
            </a:r>
          </a:p>
          <a:p>
            <a:pPr lvl="1"/>
            <a:r>
              <a:rPr lang="en-GB" sz="16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~</a:t>
            </a:r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2.75 months</a:t>
            </a:r>
          </a:p>
          <a:p>
            <a:pPr lvl="1"/>
            <a:r>
              <a:rPr lang="en-GB" sz="1600" b="1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Rounding up to 3 months as a </a:t>
            </a:r>
            <a:r>
              <a:rPr lang="en-GB" sz="1600" b="1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margin error</a:t>
            </a:r>
          </a:p>
          <a:p>
            <a:pPr lvl="1"/>
            <a:endParaRPr lang="en-GB" sz="1600" b="1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457200" lvl="1" indent="0" algn="ctr">
              <a:buNone/>
            </a:pPr>
            <a:r>
              <a:rPr lang="en-GB" sz="1600" b="1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Predicted project conclusion: </a:t>
            </a:r>
          </a:p>
          <a:p>
            <a:pPr marL="457200" lvl="1" indent="0" algn="ctr">
              <a:buNone/>
            </a:pPr>
            <a:r>
              <a:rPr lang="en-GB" sz="1600" b="1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January / February (Weekends and Christmas Holidays)</a:t>
            </a:r>
          </a:p>
          <a:p>
            <a:pPr marL="914400" lvl="1" indent="-457200">
              <a:buFont typeface="+mj-lt"/>
              <a:buAutoNum type="arabicPeriod"/>
            </a:pPr>
            <a:endParaRPr lang="en-GB" sz="2000" dirty="0" smtClean="0"/>
          </a:p>
          <a:p>
            <a:pPr marL="914400" lvl="1" indent="-457200">
              <a:buFont typeface="+mj-lt"/>
              <a:buAutoNum type="arabicPeriod"/>
            </a:pPr>
            <a:endParaRPr lang="en-GB" sz="2000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5518" y="3532651"/>
            <a:ext cx="6905625" cy="261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027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Current Proposals</a:t>
            </a:r>
            <a:endParaRPr lang="en-GB" sz="36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8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7" name="Retângulo 26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Marcador de Posição de Conteúdo 13"/>
          <p:cNvSpPr>
            <a:spLocks noGrp="1"/>
          </p:cNvSpPr>
          <p:nvPr>
            <p:ph idx="1"/>
          </p:nvPr>
        </p:nvSpPr>
        <p:spPr>
          <a:xfrm>
            <a:off x="845127" y="1828800"/>
            <a:ext cx="11100262" cy="4351337"/>
          </a:xfrm>
        </p:spPr>
        <p:txBody>
          <a:bodyPr>
            <a:normAutofit/>
          </a:bodyPr>
          <a:lstStyle/>
          <a:p>
            <a:r>
              <a:rPr lang="en-GB" sz="20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The project currently presents itself in the design stage. As of now, the proposed features are:</a:t>
            </a:r>
          </a:p>
          <a:p>
            <a:pPr lvl="1"/>
            <a:endParaRPr lang="en-GB" sz="1600" b="1" dirty="0" smtClean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6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Mechanical:</a:t>
            </a:r>
          </a:p>
          <a:p>
            <a:pPr lvl="2"/>
            <a:r>
              <a:rPr lang="en-GB" sz="12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Turn the car flat and wider to increase stability</a:t>
            </a:r>
          </a:p>
          <a:p>
            <a:pPr lvl="2"/>
            <a:r>
              <a:rPr lang="en-GB" sz="12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Distribute weight at the back of the car for momentum and stability</a:t>
            </a:r>
          </a:p>
          <a:p>
            <a:pPr lvl="1"/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6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Electrical:</a:t>
            </a:r>
          </a:p>
          <a:p>
            <a:pPr lvl="2"/>
            <a:r>
              <a:rPr lang="en-GB" sz="12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Speed controller for DC motor</a:t>
            </a:r>
          </a:p>
          <a:p>
            <a:pPr lvl="2"/>
            <a:r>
              <a:rPr lang="en-GB" sz="12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3-Axis accelerometer (secondary to the speed controller)</a:t>
            </a:r>
          </a:p>
          <a:p>
            <a:pPr lvl="2"/>
            <a:r>
              <a:rPr lang="en-GB" sz="12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Bluetooth module with the component HC-06 (uses standard UART communication)</a:t>
            </a:r>
          </a:p>
          <a:p>
            <a:pPr lvl="1"/>
            <a:endParaRPr lang="en-GB" sz="16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1"/>
            <a:r>
              <a:rPr lang="en-GB" sz="16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Software:</a:t>
            </a:r>
            <a:endParaRPr lang="en-GB" sz="1200" b="1" dirty="0">
              <a:solidFill>
                <a:schemeClr val="accent5">
                  <a:lumMod val="75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lvl="2"/>
            <a:r>
              <a:rPr lang="en-GB" sz="12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Efficient PID controller</a:t>
            </a:r>
          </a:p>
          <a:p>
            <a:pPr lvl="2"/>
            <a:r>
              <a:rPr lang="en-GB" sz="12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Smart line tracker system</a:t>
            </a:r>
          </a:p>
          <a:p>
            <a:pPr lvl="2"/>
            <a:r>
              <a:rPr lang="en-GB" sz="1200" b="1" dirty="0" smtClean="0">
                <a:solidFill>
                  <a:schemeClr val="accent5">
                    <a:lumMod val="75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Track mapping using speed controller and 3-axis accelerometer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7826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6311900"/>
            <a:ext cx="12192000" cy="55694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600" dirty="0" smtClean="0">
                <a:latin typeface="Yu Gothic UI" panose="020B0500000000000000" pitchFamily="34" charset="-128"/>
                <a:ea typeface="Yu Gothic UI" panose="020B0500000000000000" pitchFamily="34" charset="-128"/>
              </a:rPr>
              <a:t>Discarded feature proposals</a:t>
            </a:r>
            <a:endParaRPr lang="en-GB" sz="36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B379D-E116-4917-8EE6-11EB63CDF226}" type="slidenum">
              <a:rPr lang="en-GB" smtClean="0">
                <a:solidFill>
                  <a:schemeClr val="bg1"/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9</a:t>
            </a:fld>
            <a:endParaRPr lang="en-GB" dirty="0">
              <a:solidFill>
                <a:schemeClr val="bg1"/>
              </a:solidFill>
              <a:latin typeface="Yu Gothic UI" panose="020B0500000000000000" pitchFamily="34" charset="-128"/>
              <a:ea typeface="Yu Gothic UI" panose="020B0500000000000000" pitchFamily="34" charset="-128"/>
            </a:endParaRPr>
          </a:p>
        </p:txBody>
      </p:sp>
      <p:sp>
        <p:nvSpPr>
          <p:cNvPr id="26" name="Retângulo 25"/>
          <p:cNvSpPr/>
          <p:nvPr/>
        </p:nvSpPr>
        <p:spPr>
          <a:xfrm>
            <a:off x="0" y="-19434"/>
            <a:ext cx="12192000" cy="237829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Marcador de Posição de Conteúdo 2"/>
          <p:cNvSpPr>
            <a:spLocks noGrp="1"/>
          </p:cNvSpPr>
          <p:nvPr>
            <p:ph idx="1"/>
          </p:nvPr>
        </p:nvSpPr>
        <p:spPr>
          <a:xfrm>
            <a:off x="838200" y="1499054"/>
            <a:ext cx="10991850" cy="4351338"/>
          </a:xfrm>
        </p:spPr>
        <p:txBody>
          <a:bodyPr>
            <a:noAutofit/>
          </a:bodyPr>
          <a:lstStyle/>
          <a:p>
            <a:r>
              <a:rPr lang="en-GB" sz="1600" dirty="0" smtClean="0"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Some features were not feasible however. Such cases are:</a:t>
            </a:r>
          </a:p>
          <a:p>
            <a:pPr marL="0" indent="0">
              <a:buNone/>
            </a:pPr>
            <a:endParaRPr lang="en-GB" sz="1800" dirty="0" smtClean="0"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lvl="1"/>
            <a:r>
              <a:rPr lang="en-GB" sz="1400" b="1" dirty="0" smtClean="0">
                <a:solidFill>
                  <a:schemeClr val="accent4">
                    <a:lumMod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Complete removal of the line tracker sensor and replacement with a CMOS VGA Camera 640x480@30 fps (OV7670).</a:t>
            </a:r>
          </a:p>
          <a:p>
            <a:pPr marL="457200" lvl="1" indent="0">
              <a:buNone/>
            </a:pPr>
            <a:endParaRPr lang="en-GB" sz="1600" dirty="0" smtClean="0">
              <a:solidFill>
                <a:schemeClr val="accent4">
                  <a:lumMod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lvl="1"/>
            <a:r>
              <a:rPr lang="en-GB" sz="1600" dirty="0" smtClean="0">
                <a:solidFill>
                  <a:schemeClr val="accent4">
                    <a:lumMod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Advantages:</a:t>
            </a:r>
          </a:p>
          <a:p>
            <a:pPr lvl="2"/>
            <a:r>
              <a:rPr lang="en-GB" sz="1200" dirty="0" smtClean="0">
                <a:solidFill>
                  <a:schemeClr val="accent4">
                    <a:lumMod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Improved control of the car</a:t>
            </a:r>
          </a:p>
          <a:p>
            <a:pPr lvl="2"/>
            <a:r>
              <a:rPr lang="en-GB" sz="1200" dirty="0" smtClean="0">
                <a:solidFill>
                  <a:schemeClr val="accent4">
                    <a:lumMod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“Ahead-of-time” control by the means of detecting a 90º curve at a distance</a:t>
            </a:r>
            <a:endParaRPr lang="en-GB" sz="1200" dirty="0">
              <a:solidFill>
                <a:schemeClr val="accent4">
                  <a:lumMod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marL="914400" lvl="2" indent="0">
              <a:buNone/>
            </a:pPr>
            <a:endParaRPr lang="en-GB" sz="1200" dirty="0" smtClean="0">
              <a:solidFill>
                <a:schemeClr val="accent4">
                  <a:lumMod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  <a:p>
            <a:pPr lvl="1"/>
            <a:r>
              <a:rPr lang="en-GB" sz="1600" dirty="0" smtClean="0">
                <a:solidFill>
                  <a:schemeClr val="accent4">
                    <a:lumMod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Issues:</a:t>
            </a:r>
          </a:p>
          <a:p>
            <a:pPr lvl="2"/>
            <a:r>
              <a:rPr lang="en-GB" sz="1200" dirty="0" smtClean="0">
                <a:solidFill>
                  <a:schemeClr val="accent4">
                    <a:lumMod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Not enough Microcontroller resources</a:t>
            </a:r>
          </a:p>
          <a:p>
            <a:pPr lvl="2"/>
            <a:r>
              <a:rPr lang="en-GB" sz="1200" dirty="0" smtClean="0">
                <a:solidFill>
                  <a:schemeClr val="accent4">
                    <a:lumMod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Algorithm too complex</a:t>
            </a:r>
          </a:p>
          <a:p>
            <a:pPr lvl="2"/>
            <a:r>
              <a:rPr lang="en-GB" sz="1200" dirty="0" smtClean="0">
                <a:solidFill>
                  <a:schemeClr val="accent4">
                    <a:lumMod val="5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  <a:cs typeface="Arial" panose="020B0604020202020204" pitchFamily="34" charset="0"/>
              </a:rPr>
              <a:t>Not ideal for real-time applications</a:t>
            </a:r>
            <a:endParaRPr lang="en-GB" sz="1200" dirty="0">
              <a:solidFill>
                <a:schemeClr val="accent4">
                  <a:lumMod val="50000"/>
                </a:schemeClr>
              </a:solidFill>
              <a:latin typeface="Yu Gothic UI" panose="020B0500000000000000" pitchFamily="34" charset="-128"/>
              <a:ea typeface="Yu Gothic UI" panose="020B05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>
            <a:off x="0" y="6356350"/>
            <a:ext cx="3416320" cy="5309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05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Yu Gothic UI" panose="020B0500000000000000" pitchFamily="34" charset="-128"/>
                <a:ea typeface="Yu Gothic UI" panose="020B0500000000000000" pitchFamily="34" charset="-128"/>
              </a:rPr>
              <a:t>MEng Group Project – Renesas MCU Car Rally 2017/18</a:t>
            </a:r>
            <a:endParaRPr lang="en-GB" sz="1050" dirty="0" smtClean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endParaRPr lang="en-GB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7251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</TotalTime>
  <Words>798</Words>
  <Application>Microsoft Office PowerPoint</Application>
  <PresentationFormat>Ecrã Panorâmico</PresentationFormat>
  <Paragraphs>140</Paragraphs>
  <Slides>13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22" baseType="lpstr">
      <vt:lpstr>Calibri Light</vt:lpstr>
      <vt:lpstr>Calibri</vt:lpstr>
      <vt:lpstr>Yu Gothic UI</vt:lpstr>
      <vt:lpstr>Khmer UI</vt:lpstr>
      <vt:lpstr>Arial</vt:lpstr>
      <vt:lpstr>Helvetica</vt:lpstr>
      <vt:lpstr>Browallia New</vt:lpstr>
      <vt:lpstr>Yu Gothic Light</vt:lpstr>
      <vt:lpstr>Tema do Office</vt:lpstr>
      <vt:lpstr>Renesas MCU Car Rally 2018 </vt:lpstr>
      <vt:lpstr>Week 3 – 4 October 2017</vt:lpstr>
      <vt:lpstr>Main project goals</vt:lpstr>
      <vt:lpstr>Desired features</vt:lpstr>
      <vt:lpstr>Desired features</vt:lpstr>
      <vt:lpstr>Roadmap</vt:lpstr>
      <vt:lpstr>Roadmap</vt:lpstr>
      <vt:lpstr>Current Proposals</vt:lpstr>
      <vt:lpstr>Discarded feature proposals</vt:lpstr>
      <vt:lpstr>Future proposals</vt:lpstr>
      <vt:lpstr>Next week…</vt:lpstr>
      <vt:lpstr>Extras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Miguel Santos</dc:creator>
  <cp:lastModifiedBy>Miguel Santos</cp:lastModifiedBy>
  <cp:revision>54</cp:revision>
  <dcterms:created xsi:type="dcterms:W3CDTF">2017-10-03T23:56:34Z</dcterms:created>
  <dcterms:modified xsi:type="dcterms:W3CDTF">2017-10-04T02:22:37Z</dcterms:modified>
</cp:coreProperties>
</file>

<file path=docProps/thumbnail.jpeg>
</file>